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1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31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41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19th century,an English company made the first solid block of sweetened chocolate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people could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 and eat chocolate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 Swiss company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and chocolate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liked the taste of milk chocolate even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430364"/>
            <a:ext cx="717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0" dirty="0" smtClean="0">
                <a:solidFill>
                  <a:srgbClr val="00B0F0"/>
                </a:solidFill>
              </a:rPr>
              <a:t>42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b="0" dirty="0"/>
          </a:p>
        </p:txBody>
      </p:sp>
      <p:sp>
        <p:nvSpPr>
          <p:cNvPr id="3" name="矩形 2"/>
          <p:cNvSpPr/>
          <p:nvPr/>
        </p:nvSpPr>
        <p:spPr>
          <a:xfrm>
            <a:off x="1054646" y="2430364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mixed</a:t>
            </a:r>
            <a:endParaRPr lang="zh-CN" altLang="en-US" dirty="0"/>
          </a:p>
        </p:txBody>
      </p:sp>
      <p:sp>
        <p:nvSpPr>
          <p:cNvPr id="5" name="内容占位符 26"/>
          <p:cNvSpPr txBox="1"/>
          <p:nvPr/>
        </p:nvSpPr>
        <p:spPr bwMode="auto">
          <a:xfrm>
            <a:off x="360854" y="292087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句意：后来，一家瑞士公司把牛奶和巧克力混合在一起。根据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Swiss company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and chocolate together”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是固定短语；再根据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liked the taste of milk chocolate”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可知，这里用一般过去时，动词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要用过去式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19th century,an English company made the first solid block of sweetened chocolate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people could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 and eat chocolate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 Swiss company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and chocolate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liked the taste of milk chocolate even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430364"/>
            <a:ext cx="717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0" dirty="0" smtClean="0">
                <a:solidFill>
                  <a:srgbClr val="00B0F0"/>
                </a:solidFill>
              </a:rPr>
              <a:t>43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b="0" dirty="0"/>
          </a:p>
        </p:txBody>
      </p:sp>
      <p:sp>
        <p:nvSpPr>
          <p:cNvPr id="3" name="矩形 2"/>
          <p:cNvSpPr/>
          <p:nvPr/>
        </p:nvSpPr>
        <p:spPr>
          <a:xfrm>
            <a:off x="1198662" y="2430363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better</a:t>
            </a:r>
            <a:endParaRPr lang="zh-CN" altLang="en-US" dirty="0"/>
          </a:p>
        </p:txBody>
      </p:sp>
      <p:pic>
        <p:nvPicPr>
          <p:cNvPr id="5" name="箭头右.eps" descr="id:21474872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79252" y="3932998"/>
            <a:ext cx="476250" cy="374650"/>
          </a:xfrm>
          <a:prstGeom prst="rect">
            <a:avLst/>
          </a:prstGeom>
        </p:spPr>
      </p:pic>
      <p:sp>
        <p:nvSpPr>
          <p:cNvPr id="6" name="内容占位符 27"/>
          <p:cNvSpPr txBox="1"/>
          <p:nvPr/>
        </p:nvSpPr>
        <p:spPr bwMode="auto">
          <a:xfrm>
            <a:off x="550719" y="285291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句意：人们更喜欢牛奶巧克力的味道。根据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liked the taste of milk chocolate even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后接比较级，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比较人们对普通巧克力和牛奶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much/even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更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……”</a:t>
            </a:r>
            <a:endParaRPr lang="zh-CN" altLang="zh-CN" sz="900" dirty="0" smtClean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巧克力的喜爱程度，人们更喜欢牛奶巧克力，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更好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the chocolate candy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 snacks is the chocolate-chip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desserts are chocolate cream pie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and,of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cream sundae with hot fudge sauce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460193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b="0" dirty="0" smtClean="0">
                <a:solidFill>
                  <a:srgbClr val="00B0F0"/>
                </a:solidFill>
              </a:rPr>
              <a:t>44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r>
              <a:rPr lang="en-US" altLang="zh-CN" sz="2400" b="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 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endParaRPr lang="zh-CN" altLang="en-US" b="0" dirty="0"/>
          </a:p>
        </p:txBody>
      </p:sp>
      <p:sp>
        <p:nvSpPr>
          <p:cNvPr id="4" name="矩形 3"/>
          <p:cNvSpPr/>
          <p:nvPr/>
        </p:nvSpPr>
        <p:spPr>
          <a:xfrm>
            <a:off x="1266585" y="2395010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popular</a:t>
            </a:r>
            <a:endParaRPr lang="zh-CN" altLang="en-US" dirty="0"/>
          </a:p>
        </p:txBody>
      </p:sp>
      <p:sp>
        <p:nvSpPr>
          <p:cNvPr id="5" name="内容占位符 28"/>
          <p:cNvSpPr txBox="1"/>
          <p:nvPr/>
        </p:nvSpPr>
        <p:spPr bwMode="auto">
          <a:xfrm>
            <a:off x="360854" y="294294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句意：除了巧克力棒，美国最受欢迎的小吃之一是巧克力片饼干。根据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the most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 snacks is the chocolate-chip cookie”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可知，巧克力片饼干是最受欢迎的美国小吃之一，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＋形容词最高级＋可数名词复数是固定搭配，表示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，结合首字母提示可知，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受欢迎的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是一篇说明文。文章介绍了巧克力的发展历程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还提及了与巧克力相关的特色产品。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41" y="836712"/>
            <a:ext cx="10591930" cy="1139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9998" y="1268760"/>
            <a:ext cx="11485848" cy="2642326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阅读下面短文，根据语境或所给提示，在每个空格内填入一个恰当的词，要求所填的词意义准确、形式正确，使短文意思完整、行文连贯。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think of chocolate as something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time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of chocolate as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us,chocolate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it was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Today,chocolate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a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drink,a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frozen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dessert,or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a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it’s an ingredient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main course of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Mexicans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hot chocolate sauce called mole and pour it over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Mexicans also eat chocolate with spices like chili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8981" y="764704"/>
            <a:ext cx="3832450" cy="51454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9998" y="3861048"/>
            <a:ext cx="108732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35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pic>
        <p:nvPicPr>
          <p:cNvPr id="7" name="箭头右.eps" descr="id:21474871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4456" y="5517233"/>
            <a:ext cx="606254" cy="28803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0630" y="3882250"/>
            <a:ext cx="1308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something</a:t>
            </a:r>
            <a:endParaRPr lang="zh-CN" altLang="en-US" sz="2000" dirty="0"/>
          </a:p>
        </p:txBody>
      </p:sp>
      <p:sp>
        <p:nvSpPr>
          <p:cNvPr id="8" name="内容占位符 18"/>
          <p:cNvSpPr txBox="1"/>
          <p:nvPr/>
        </p:nvSpPr>
        <p:spPr bwMode="auto">
          <a:xfrm>
            <a:off x="262558" y="4365104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句意：然而，很久以前，人们认为巧克力是某种非常苦的东西。根据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thought of chocolate as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bitter”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可知，这里表示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某种苦涩的东西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，结合所给首字母提示，要用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something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形容词修饰不定代词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放在不定代词之后</a:t>
            </a:r>
            <a:endParaRPr lang="zh-CN" altLang="zh-CN" sz="20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326557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阅读下面短文，根据语境或所给提示，在每个空格内填入一个恰当的词，要求所填的词意义准确、形式正确，使短文意思完整、行文连贯。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think of chocolate as something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time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of chocolate as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us,chocolate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it was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Today,chocolate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a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drink,a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frozen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dessert,or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a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it’s an ingredient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main course of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Mexicans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hot chocolate sauce called mole and pour it over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Mexicans also eat chocolate with spices like chili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4005064"/>
            <a:ext cx="108732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36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2" name="矩形 1"/>
          <p:cNvSpPr/>
          <p:nvPr/>
        </p:nvSpPr>
        <p:spPr>
          <a:xfrm>
            <a:off x="910630" y="4082008"/>
            <a:ext cx="811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snack</a:t>
            </a:r>
            <a:endParaRPr lang="zh-CN" altLang="en-US" sz="2000" dirty="0"/>
          </a:p>
        </p:txBody>
      </p:sp>
      <p:sp>
        <p:nvSpPr>
          <p:cNvPr id="7" name="内容占位符 19"/>
          <p:cNvSpPr txBox="1"/>
          <p:nvPr/>
        </p:nvSpPr>
        <p:spPr bwMode="auto">
          <a:xfrm>
            <a:off x="360854" y="450912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句意：如今，巧克力可以是热饮、冷冻甜点，或者只是一种小吃。根据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“Today, chocolate can be a hot drink, a frozen dessert, or just a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可知，列举巧克力的不同形式，小吃是其中一种，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小吃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后用名词单数形式。故填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326557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阅读下面短文，根据语境或所给提示，在每个空格内填入一个恰当的词，要求所填的词意义准确、形式正确，使短文意思完整、行文连贯。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think of chocolate as something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time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ago,people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of chocolate as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bitter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us,chocolate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it was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Today,chocolate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a hot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drink,a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frozen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dessert,or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a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it’s an ingredient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食材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main course of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Mexicans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hot chocolate sauce called mole and pour it over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Mexicans also eat chocolate with spices like chili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4005064"/>
            <a:ext cx="108732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37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2" name="矩形 1"/>
          <p:cNvSpPr/>
          <p:nvPr/>
        </p:nvSpPr>
        <p:spPr>
          <a:xfrm>
            <a:off x="910630" y="4022316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peppers</a:t>
            </a:r>
            <a:endParaRPr lang="zh-CN" altLang="en-US" sz="2000" dirty="0"/>
          </a:p>
        </p:txBody>
      </p:sp>
      <p:sp>
        <p:nvSpPr>
          <p:cNvPr id="5" name="内容占位符 20"/>
          <p:cNvSpPr txBox="1"/>
          <p:nvPr/>
        </p:nvSpPr>
        <p:spPr bwMode="auto">
          <a:xfrm>
            <a:off x="360854" y="445835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句意：墨西哥人还会吃加了辣椒等香料的巧克力。根据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spices like chili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可知，墨西哥人吃巧克力时添加的香料包括辣椒，这里表示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辣椒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，结合所给首字母提示，要用复数形式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peppers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peppers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 is a product of the tropical cacao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Cacao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beans taste so bitter that even monkeys say “ugh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run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Spaniard came to Mexico in the 16th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drinking cacao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drink was strong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bitter,they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was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Spaniards took the drink back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Europe,people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removed the bitter taste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cacao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Spaniards heated the sweet drink and thought it was good for their health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284984"/>
            <a:ext cx="6092825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0" dirty="0">
                <a:solidFill>
                  <a:srgbClr val="00B0F0"/>
                </a:solidFill>
                <a:cs typeface="Times New Roman" panose="02020603050405020304" pitchFamily="18" charset="0"/>
              </a:rPr>
              <a:t>38</a:t>
            </a:r>
            <a:r>
              <a:rPr lang="en-US" altLang="zh-CN" sz="22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.________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3" name="矩形 2"/>
          <p:cNvSpPr/>
          <p:nvPr/>
        </p:nvSpPr>
        <p:spPr>
          <a:xfrm>
            <a:off x="982638" y="3302236"/>
            <a:ext cx="8114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away</a:t>
            </a:r>
            <a:endParaRPr lang="zh-CN" altLang="en-US" sz="2200" dirty="0"/>
          </a:p>
        </p:txBody>
      </p:sp>
      <p:sp>
        <p:nvSpPr>
          <p:cNvPr id="5" name="内容占位符 21"/>
          <p:cNvSpPr txBox="1"/>
          <p:nvPr/>
        </p:nvSpPr>
        <p:spPr bwMode="auto">
          <a:xfrm>
            <a:off x="360854" y="3825413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句意：可可豆尝起来非常苦，以至于猴子都会说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呃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然后跑开。根据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“monkeys say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ugh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and run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away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跑开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是固定短语，所以此处用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2"/>
          <p:cNvSpPr txBox="1"/>
          <p:nvPr/>
        </p:nvSpPr>
        <p:spPr bwMode="auto">
          <a:xfrm>
            <a:off x="334566" y="3814087"/>
            <a:ext cx="11485848" cy="263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句意：因为这种饮料味道浓烈且苦涩，他们认为它是一种药。根据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drink was strong and bitter, they thought it was a medicine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可知，前句解释西班牙人认为巧克力饮料是药的原因，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这里表示因果关系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，结合首字母提示，此处用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因为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endParaRPr lang="zh-CN" altLang="zh-CN" sz="22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 is a product of the tropical cacao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Cacao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beans taste so bitter that even monkeys say “ugh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run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Spaniard came to Mexico in the 16th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drinking cacao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drink was strong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bitter,they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was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Spaniards took the drink back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Europe,people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removed the bitter taste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cacao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Spaniards heated the sweet drink and thought it was good for their health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284984"/>
            <a:ext cx="6092825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39</a:t>
            </a:r>
            <a:r>
              <a:rPr lang="en-US" altLang="zh-CN" sz="22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200" b="0" dirty="0"/>
          </a:p>
        </p:txBody>
      </p:sp>
      <p:sp>
        <p:nvSpPr>
          <p:cNvPr id="3" name="矩形 2"/>
          <p:cNvSpPr/>
          <p:nvPr/>
        </p:nvSpPr>
        <p:spPr>
          <a:xfrm>
            <a:off x="1054646" y="3382870"/>
            <a:ext cx="11544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Because</a:t>
            </a:r>
            <a:endParaRPr lang="zh-CN" altLang="en-US" sz="2200" dirty="0"/>
          </a:p>
        </p:txBody>
      </p:sp>
      <p:pic>
        <p:nvPicPr>
          <p:cNvPr id="5" name="箭头右.eps" descr="id:21474872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78608" y="5444971"/>
            <a:ext cx="466725" cy="367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 is a product of the tropical cacao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Cacao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beans taste so bitter that even monkeys say “ugh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run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Spaniard came to Mexico in the 16th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drinking cacao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drink was strong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bitter,they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it was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Spaniards took the drink back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Europe,people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that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removed the bitter taste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cacao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Spaniards heated the sweet drink and thought it was good for their health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284984"/>
            <a:ext cx="6092825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0" dirty="0" smtClean="0">
                <a:solidFill>
                  <a:srgbClr val="00B0F0"/>
                </a:solidFill>
              </a:rPr>
              <a:t>40</a:t>
            </a:r>
            <a:r>
              <a:rPr lang="en-US" altLang="zh-CN" sz="22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3" name="矩形 2"/>
          <p:cNvSpPr/>
          <p:nvPr/>
        </p:nvSpPr>
        <p:spPr>
          <a:xfrm>
            <a:off x="1054646" y="3284984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sugar</a:t>
            </a:r>
            <a:endParaRPr lang="zh-CN" altLang="en-US" dirty="0"/>
          </a:p>
        </p:txBody>
      </p:sp>
      <p:sp>
        <p:nvSpPr>
          <p:cNvPr id="5" name="内容占位符 24"/>
          <p:cNvSpPr txBox="1"/>
          <p:nvPr/>
        </p:nvSpPr>
        <p:spPr bwMode="auto">
          <a:xfrm>
            <a:off x="360854" y="378904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句意：当西班牙人把这种饮料带回欧洲时，人们发现糖可以去除可可的苦味。根据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found that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removed the bitter taste of cacao”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以及常识可知，糖能去除苦味，</a:t>
            </a:r>
            <a:r>
              <a:rPr lang="zh-CN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sugar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糖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sugar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5"/>
          <p:cNvSpPr txBox="1"/>
          <p:nvPr/>
        </p:nvSpPr>
        <p:spPr bwMode="auto">
          <a:xfrm>
            <a:off x="360854" y="2942942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句意：现在人们既可以喝也可以吃巧克力。根据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people could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 and eat chocolate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，巧克力现在有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都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三者以及三者以上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都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了可饮用和可食用的不同形式，要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19th century,an English company made the first solid block of sweetened chocolate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people could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 and eat chocolate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 Swiss company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and chocolate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liked the taste of milk chocolate even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430364"/>
            <a:ext cx="717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0" dirty="0">
                <a:solidFill>
                  <a:srgbClr val="00B0F0"/>
                </a:solidFill>
              </a:rPr>
              <a:t>41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b="0" dirty="0"/>
          </a:p>
        </p:txBody>
      </p:sp>
      <p:sp>
        <p:nvSpPr>
          <p:cNvPr id="3" name="矩形 2"/>
          <p:cNvSpPr/>
          <p:nvPr/>
        </p:nvSpPr>
        <p:spPr>
          <a:xfrm>
            <a:off x="1270670" y="2430364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both</a:t>
            </a:r>
            <a:endParaRPr lang="zh-CN" altLang="en-US" dirty="0"/>
          </a:p>
        </p:txBody>
      </p:sp>
      <p:pic>
        <p:nvPicPr>
          <p:cNvPr id="5" name="箭头右.eps" descr="id:21474872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34371" y="4077191"/>
            <a:ext cx="576064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5862</Words>
  <Application>WPS 演示</Application>
  <PresentationFormat>自定义</PresentationFormat>
  <Paragraphs>99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477</cp:revision>
  <dcterms:created xsi:type="dcterms:W3CDTF">2020-11-06T05:24:00Z</dcterms:created>
  <dcterms:modified xsi:type="dcterms:W3CDTF">2025-09-22T02:14:23Z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2E8F4A41A69748F69A67A9CAAABC4EB9_12</vt:lpwstr>
  </property>
</Properties>
</file>